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2" r:id="rId3"/>
    <p:sldId id="261" r:id="rId4"/>
    <p:sldId id="263" r:id="rId5"/>
    <p:sldId id="264" r:id="rId6"/>
    <p:sldId id="265" r:id="rId7"/>
    <p:sldId id="266" r:id="rId8"/>
    <p:sldId id="267" r:id="rId9"/>
    <p:sldId id="268" r:id="rId10"/>
    <p:sldId id="276" r:id="rId11"/>
    <p:sldId id="272" r:id="rId12"/>
    <p:sldId id="258" r:id="rId13"/>
    <p:sldId id="260" r:id="rId14"/>
    <p:sldId id="274" r:id="rId15"/>
    <p:sldId id="275" r:id="rId16"/>
    <p:sldId id="278" r:id="rId17"/>
    <p:sldId id="270" r:id="rId18"/>
    <p:sldId id="277" r:id="rId19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6302"/>
    <a:srgbClr val="D5DA00"/>
    <a:srgbClr val="016606"/>
    <a:srgbClr val="7D8000"/>
    <a:srgbClr val="7F8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406" y="5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85AC7-3708-4FB5-9EB4-A6E672FB002C}" type="datetimeFigureOut">
              <a:rPr lang="en-GB" smtClean="0"/>
              <a:t>29/01/2026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59BEFE-8E51-4A46-BA57-E8C3857822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068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058882-4C4B-4BB7-979F-13E2698651A8}" type="datetimeFigureOut">
              <a:rPr lang="en-GB" smtClean="0"/>
              <a:t>29/01/2026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8F0DB-0F3C-4682-973B-6C9883FAE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947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7d1e43469c_2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37d1e43469c_2_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u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g37d1e43469c_2_7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7d1e43469c_2_2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g37d1e43469c_2_2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u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g37d1e43469c_2_2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7d1e43469c_2_2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g37d1e43469c_2_2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b="0" u="non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u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g37d1e43469c_2_2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7d1e43469c_2_2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g37d1e43469c_2_2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u="none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u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g37d1e43469c_2_26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7d1e43469c_2_2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g37d1e43469c_2_28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g37d1e43469c_2_28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4752383"/>
            <a:ext cx="9144000" cy="900278"/>
          </a:xfrm>
          <a:solidFill>
            <a:srgbClr val="016606"/>
          </a:solidFill>
        </p:spPr>
        <p:txBody>
          <a:bodyPr anchor="ctr"/>
          <a:lstStyle>
            <a:lvl1pPr algn="ctr">
              <a:defRPr sz="6000">
                <a:solidFill>
                  <a:srgbClr val="D5DA00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Study Skills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2999" y="5813946"/>
            <a:ext cx="6858000" cy="682979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rgbClr val="036302"/>
                </a:solidFill>
                <a:latin typeface="Cambria" panose="020405030504060302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 for session.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018" y="613321"/>
            <a:ext cx="3742637" cy="397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36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8" y="4841828"/>
            <a:ext cx="1819275" cy="19335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73457"/>
          </a:xfrm>
          <a:solidFill>
            <a:srgbClr val="016606"/>
          </a:solidFill>
        </p:spPr>
        <p:txBody>
          <a:bodyPr/>
          <a:lstStyle>
            <a:lvl1pPr>
              <a:defRPr>
                <a:solidFill>
                  <a:srgbClr val="D5DA00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07320" y="1173707"/>
            <a:ext cx="8729360" cy="5377217"/>
          </a:xfrm>
        </p:spPr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  <a:p>
            <a:pPr lvl="3"/>
            <a:r>
              <a:rPr lang="en-US" dirty="0"/>
              <a:t>Text</a:t>
            </a:r>
          </a:p>
          <a:p>
            <a:pPr lvl="4"/>
            <a:r>
              <a:rPr lang="en-US" dirty="0"/>
              <a:t>Text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407" y="69376"/>
            <a:ext cx="691273" cy="73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990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8" y="4841828"/>
            <a:ext cx="1819275" cy="193357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682" y="1156885"/>
            <a:ext cx="4270897" cy="5189324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73457"/>
          </a:xfrm>
          <a:solidFill>
            <a:srgbClr val="016606"/>
          </a:solidFill>
        </p:spPr>
        <p:txBody>
          <a:bodyPr/>
          <a:lstStyle>
            <a:lvl1pPr>
              <a:defRPr>
                <a:solidFill>
                  <a:srgbClr val="D5DA00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407" y="69376"/>
            <a:ext cx="691273" cy="734704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sz="half" idx="10"/>
          </p:nvPr>
        </p:nvSpPr>
        <p:spPr>
          <a:xfrm>
            <a:off x="4623533" y="1156885"/>
            <a:ext cx="4270897" cy="5189324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575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8" y="4841828"/>
            <a:ext cx="1819275" cy="193357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874" y="1040145"/>
            <a:ext cx="4256057" cy="823912"/>
          </a:xfrm>
          <a:ln w="19050">
            <a:solidFill>
              <a:srgbClr val="036302"/>
            </a:solidFill>
          </a:ln>
        </p:spPr>
        <p:txBody>
          <a:bodyPr anchor="ctr"/>
          <a:lstStyle>
            <a:lvl1pPr marL="0" indent="0" algn="ctr">
              <a:buNone/>
              <a:defRPr sz="2400" b="1"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874" y="2065575"/>
            <a:ext cx="4256057" cy="4498998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73457"/>
          </a:xfrm>
          <a:solidFill>
            <a:srgbClr val="016606"/>
          </a:solidFill>
        </p:spPr>
        <p:txBody>
          <a:bodyPr/>
          <a:lstStyle>
            <a:lvl1pPr>
              <a:defRPr>
                <a:solidFill>
                  <a:srgbClr val="D5DA00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407" y="69376"/>
            <a:ext cx="691273" cy="734704"/>
          </a:xfrm>
          <a:prstGeom prst="rect">
            <a:avLst/>
          </a:prstGeom>
        </p:spPr>
      </p:pic>
      <p:sp>
        <p:nvSpPr>
          <p:cNvPr id="12" name="Text Placeholder 2"/>
          <p:cNvSpPr>
            <a:spLocks noGrp="1"/>
          </p:cNvSpPr>
          <p:nvPr>
            <p:ph type="body" idx="10"/>
          </p:nvPr>
        </p:nvSpPr>
        <p:spPr>
          <a:xfrm>
            <a:off x="4640239" y="1040145"/>
            <a:ext cx="4296441" cy="823912"/>
          </a:xfrm>
          <a:ln w="19050">
            <a:solidFill>
              <a:srgbClr val="036302"/>
            </a:solidFill>
          </a:ln>
        </p:spPr>
        <p:txBody>
          <a:bodyPr anchor="ctr"/>
          <a:lstStyle>
            <a:lvl1pPr marL="0" indent="0" algn="ctr">
              <a:buNone/>
              <a:defRPr sz="2400" b="1"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640239" y="2065575"/>
            <a:ext cx="4296441" cy="4498998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>
                <a:latin typeface="Cambria" panose="020405030504060302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322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73457"/>
          </a:xfrm>
          <a:solidFill>
            <a:srgbClr val="016606"/>
          </a:solidFill>
        </p:spPr>
        <p:txBody>
          <a:bodyPr/>
          <a:lstStyle>
            <a:lvl1pPr>
              <a:defRPr>
                <a:solidFill>
                  <a:srgbClr val="D5DA00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407" y="69376"/>
            <a:ext cx="691273" cy="7347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8" y="4841828"/>
            <a:ext cx="1819275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252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30CA1-2DC5-4D35-B232-A7401F407B46}" type="datetime1">
              <a:rPr lang="en-GB" smtClean="0"/>
              <a:t>29/01/2026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E869D-08C6-4A16-9914-3901960E2E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441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dn.unifrog.org/video/y1k9j77e83/480.mp4" TargetMode="Externa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dn.unifrog.org/video/78772e2fj4/480.mp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www.unifrog.org/placement/guides" TargetMode="Externa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unifrog.org/placement/guides/how-to-help-your-child-find-a-work-placement" TargetMode="External"/><Relationship Id="rId5" Type="http://schemas.openxmlformats.org/officeDocument/2006/relationships/hyperlink" Target="https://www.unifrog.org/placement/help/unifrogs-placements-tool-faqs" TargetMode="External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careers.sphs.uk.com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>
            <a:extLst>
              <a:ext uri="{FF2B5EF4-FFF2-40B4-BE49-F238E27FC236}">
                <a16:creationId xmlns:a16="http://schemas.microsoft.com/office/drawing/2014/main" id="{6A7E3FAD-2418-4F94-8E57-14B30CABAF0E}"/>
              </a:ext>
            </a:extLst>
          </p:cNvPr>
          <p:cNvSpPr/>
          <p:nvPr/>
        </p:nvSpPr>
        <p:spPr>
          <a:xfrm>
            <a:off x="5952565" y="69541"/>
            <a:ext cx="3191435" cy="1875800"/>
          </a:xfrm>
          <a:custGeom>
            <a:avLst/>
            <a:gdLst/>
            <a:ahLst/>
            <a:cxnLst/>
            <a:rect l="l" t="t" r="r" b="b"/>
            <a:pathLst>
              <a:path w="7736587" h="4554915">
                <a:moveTo>
                  <a:pt x="0" y="0"/>
                </a:moveTo>
                <a:lnTo>
                  <a:pt x="7736587" y="0"/>
                </a:lnTo>
                <a:lnTo>
                  <a:pt x="7736587" y="4554915"/>
                </a:lnTo>
                <a:lnTo>
                  <a:pt x="0" y="45549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739320"/>
            <a:ext cx="9143999" cy="900278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rgbClr val="FFFF00"/>
                </a:solidFill>
              </a:rPr>
              <a:t>Careers and Work Related Learning</a:t>
            </a:r>
            <a:br>
              <a:rPr lang="en-GB" sz="4400" b="1" dirty="0">
                <a:solidFill>
                  <a:srgbClr val="FFFF00"/>
                </a:solidFill>
              </a:rPr>
            </a:br>
            <a:r>
              <a:rPr lang="en-GB" sz="4400" b="1" dirty="0">
                <a:solidFill>
                  <a:srgbClr val="FFFF00"/>
                </a:solidFill>
              </a:rPr>
              <a:t>Year 10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Unlock Your Potential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359A6A80-2450-478A-A9ED-A49299C3F22B}"/>
              </a:ext>
            </a:extLst>
          </p:cNvPr>
          <p:cNvSpPr/>
          <p:nvPr/>
        </p:nvSpPr>
        <p:spPr>
          <a:xfrm>
            <a:off x="71718" y="69541"/>
            <a:ext cx="3191435" cy="1875800"/>
          </a:xfrm>
          <a:custGeom>
            <a:avLst/>
            <a:gdLst/>
            <a:ahLst/>
            <a:cxnLst/>
            <a:rect l="l" t="t" r="r" b="b"/>
            <a:pathLst>
              <a:path w="7736587" h="4554915">
                <a:moveTo>
                  <a:pt x="0" y="0"/>
                </a:moveTo>
                <a:lnTo>
                  <a:pt x="7736587" y="0"/>
                </a:lnTo>
                <a:lnTo>
                  <a:pt x="7736587" y="4554915"/>
                </a:lnTo>
                <a:lnTo>
                  <a:pt x="0" y="45549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70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D4171-FDC0-4FBE-9669-4AEA8E005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</a:t>
            </a:r>
            <a:r>
              <a:rPr lang="en-GB" dirty="0" err="1"/>
              <a:t>Unifrog</a:t>
            </a:r>
            <a:r>
              <a:rPr lang="en-GB" dirty="0"/>
              <a:t>?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BBA1592-2474-447D-A1CF-5A19F0768C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3159" y="2522164"/>
            <a:ext cx="5840411" cy="2390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786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5"/>
          <p:cNvSpPr txBox="1">
            <a:spLocks noGrp="1"/>
          </p:cNvSpPr>
          <p:nvPr>
            <p:ph type="title"/>
          </p:nvPr>
        </p:nvSpPr>
        <p:spPr>
          <a:xfrm>
            <a:off x="244486" y="1110235"/>
            <a:ext cx="8696700" cy="501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68575" bIns="34275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2400"/>
            </a:pPr>
            <a:r>
              <a:rPr lang="en" sz="2400" b="1">
                <a:latin typeface="Open Sans"/>
                <a:ea typeface="Open Sans"/>
                <a:cs typeface="Open Sans"/>
                <a:sym typeface="Open Sans"/>
              </a:rPr>
              <a:t>Important information</a:t>
            </a:r>
            <a:endParaRPr/>
          </a:p>
        </p:txBody>
      </p:sp>
      <p:sp>
        <p:nvSpPr>
          <p:cNvPr id="125" name="Google Shape;125;p25"/>
          <p:cNvSpPr/>
          <p:nvPr/>
        </p:nvSpPr>
        <p:spPr>
          <a:xfrm>
            <a:off x="257585" y="1819850"/>
            <a:ext cx="8528400" cy="4551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0" rIns="68575" bIns="34275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Unifrog’s </a:t>
            </a:r>
            <a:r>
              <a:rPr lang="en" sz="15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Placements tool is a work experience admin management tool. It helps with </a:t>
            </a:r>
            <a:r>
              <a:rPr lang="en" sz="15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getting all the ne</a:t>
            </a:r>
            <a:r>
              <a:rPr lang="en" sz="1500" b="1">
                <a:latin typeface="Open Sans"/>
                <a:ea typeface="Open Sans"/>
                <a:cs typeface="Open Sans"/>
                <a:sym typeface="Open Sans"/>
              </a:rPr>
              <a:t>cessary information and agreements for work experience</a:t>
            </a: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 to take place. 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" name="Google Shape;126;p25"/>
          <p:cNvSpPr txBox="1"/>
          <p:nvPr/>
        </p:nvSpPr>
        <p:spPr>
          <a:xfrm>
            <a:off x="257575" y="2530173"/>
            <a:ext cx="8576400" cy="877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tool also includes a </a:t>
            </a: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searchable database of placement contacts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to help schools and colleges source placements for students.</a:t>
            </a:r>
            <a:endParaRPr sz="1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9" name="Google Shape;129;p25"/>
          <p:cNvSpPr txBox="1"/>
          <p:nvPr/>
        </p:nvSpPr>
        <p:spPr>
          <a:xfrm>
            <a:off x="257575" y="3317951"/>
            <a:ext cx="8375400" cy="1172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50000"/>
              </a:lnSpc>
              <a:spcBef>
                <a:spcPts val="2300"/>
              </a:spcBef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Students should only log a placement in the Placements tool </a:t>
            </a: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after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they have agreed a placement with an employer.</a:t>
            </a:r>
            <a:endParaRPr sz="1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oogle Shape;141;p27"/>
          <p:cNvGrpSpPr/>
          <p:nvPr/>
        </p:nvGrpSpPr>
        <p:grpSpPr>
          <a:xfrm>
            <a:off x="3922275" y="2990050"/>
            <a:ext cx="4885048" cy="2408400"/>
            <a:chOff x="3922275" y="2132800"/>
            <a:chExt cx="4885048" cy="2408400"/>
          </a:xfrm>
        </p:grpSpPr>
        <p:pic>
          <p:nvPicPr>
            <p:cNvPr id="142" name="Google Shape;142;p27" title="toad-phone-landscape.png"/>
            <p:cNvPicPr preferRelativeResize="0"/>
            <p:nvPr/>
          </p:nvPicPr>
          <p:blipFill rotWithShape="1">
            <a:blip r:embed="rId3">
              <a:alphaModFix/>
            </a:blip>
            <a:srcRect b="12800"/>
            <a:stretch/>
          </p:blipFill>
          <p:spPr>
            <a:xfrm>
              <a:off x="3922275" y="2132800"/>
              <a:ext cx="4885048" cy="2408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" name="Google Shape;143;p27" title="2.png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rot="750787">
              <a:off x="6457276" y="2513675"/>
              <a:ext cx="2187199" cy="11592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4" name="Google Shape;144;p27"/>
          <p:cNvSpPr txBox="1">
            <a:spLocks noGrp="1"/>
          </p:cNvSpPr>
          <p:nvPr>
            <p:ph type="title"/>
          </p:nvPr>
        </p:nvSpPr>
        <p:spPr>
          <a:xfrm>
            <a:off x="282728" y="1110235"/>
            <a:ext cx="8696700" cy="501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68575" bIns="34275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2400"/>
            </a:pPr>
            <a:r>
              <a:rPr lang="en" sz="2400" b="1">
                <a:latin typeface="Open Sans"/>
                <a:ea typeface="Open Sans"/>
                <a:cs typeface="Open Sans"/>
                <a:sym typeface="Open Sans"/>
              </a:rPr>
              <a:t>What is Unifrog? </a:t>
            </a:r>
            <a:endParaRPr/>
          </a:p>
        </p:txBody>
      </p:sp>
      <p:sp>
        <p:nvSpPr>
          <p:cNvPr id="145" name="Google Shape;145;p27"/>
          <p:cNvSpPr/>
          <p:nvPr/>
        </p:nvSpPr>
        <p:spPr>
          <a:xfrm>
            <a:off x="267579" y="1775419"/>
            <a:ext cx="8480100" cy="33645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0" rIns="68575" bIns="34275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Unifrog is an </a:t>
            </a:r>
            <a:r>
              <a:rPr lang="en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online careers platform</a:t>
            </a: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used by over half of the secondary schools and colleges in the UK. The platform has various tools to help students research careers and future pathways,</a:t>
            </a:r>
            <a:br>
              <a:rPr lang="en">
                <a:latin typeface="Open Sans"/>
                <a:ea typeface="Open Sans"/>
                <a:cs typeface="Open Sans"/>
                <a:sym typeface="Open Sans"/>
              </a:rPr>
            </a:b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draft CVs and personal statements,</a:t>
            </a:r>
            <a:br>
              <a:rPr lang="en">
                <a:latin typeface="Open Sans"/>
                <a:ea typeface="Open Sans"/>
                <a:cs typeface="Open Sans"/>
                <a:sym typeface="Open Sans"/>
              </a:rPr>
            </a:b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and manage work experience. </a:t>
            </a:r>
            <a:b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5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  <a:p>
            <a:pPr>
              <a:lnSpc>
                <a:spcPct val="150000"/>
              </a:lnSpc>
            </a:pPr>
            <a:r>
              <a:rPr lang="en" sz="15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2 min overview of Unifrog as a whole</a:t>
            </a:r>
            <a:endParaRPr sz="15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9"/>
          <p:cNvSpPr txBox="1">
            <a:spLocks noGrp="1"/>
          </p:cNvSpPr>
          <p:nvPr>
            <p:ph type="title"/>
          </p:nvPr>
        </p:nvSpPr>
        <p:spPr>
          <a:xfrm>
            <a:off x="244486" y="1110235"/>
            <a:ext cx="8696700" cy="501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68575" bIns="34275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2400"/>
            </a:pPr>
            <a:r>
              <a:rPr lang="en" sz="2400" b="1">
                <a:latin typeface="Open Sans"/>
                <a:ea typeface="Open Sans"/>
                <a:cs typeface="Open Sans"/>
                <a:sym typeface="Open Sans"/>
              </a:rPr>
              <a:t>Using the Unifrog Placements tool</a:t>
            </a:r>
            <a:endParaRPr/>
          </a:p>
        </p:txBody>
      </p:sp>
      <p:sp>
        <p:nvSpPr>
          <p:cNvPr id="160" name="Google Shape;160;p29"/>
          <p:cNvSpPr/>
          <p:nvPr/>
        </p:nvSpPr>
        <p:spPr>
          <a:xfrm>
            <a:off x="263594" y="4841265"/>
            <a:ext cx="6992700" cy="2703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0" rIns="68575" bIns="34275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1500" u="sng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Here’s</a:t>
            </a:r>
            <a:r>
              <a:rPr lang="en" sz="15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500" dirty="0">
                <a:latin typeface="Open Sans"/>
                <a:ea typeface="Open Sans"/>
                <a:cs typeface="Open Sans"/>
                <a:sym typeface="Open Sans"/>
              </a:rPr>
              <a:t>what parents/guardians need to know about placements forms</a:t>
            </a:r>
            <a:r>
              <a:rPr lang="en" sz="15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1" name="Google Shape;161;p29" title="Device-outline-iPad.png"/>
          <p:cNvPicPr preferRelativeResize="0"/>
          <p:nvPr/>
        </p:nvPicPr>
        <p:blipFill rotWithShape="1">
          <a:blip r:embed="rId4">
            <a:alphaModFix/>
          </a:blip>
          <a:srcRect r="12808"/>
          <a:stretch/>
        </p:blipFill>
        <p:spPr>
          <a:xfrm>
            <a:off x="6446750" y="2353747"/>
            <a:ext cx="2697252" cy="2188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9" title="phone screen mockup (1).png"/>
          <p:cNvPicPr preferRelativeResize="0"/>
          <p:nvPr/>
        </p:nvPicPr>
        <p:blipFill rotWithShape="1">
          <a:blip r:embed="rId5">
            <a:alphaModFix/>
          </a:blip>
          <a:srcRect l="15881" t="-453" r="19162" b="5953"/>
          <a:stretch/>
        </p:blipFill>
        <p:spPr>
          <a:xfrm>
            <a:off x="6756901" y="2536072"/>
            <a:ext cx="2387100" cy="1840449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9"/>
          <p:cNvSpPr txBox="1"/>
          <p:nvPr/>
        </p:nvSpPr>
        <p:spPr>
          <a:xfrm>
            <a:off x="241148" y="2527719"/>
            <a:ext cx="3038100" cy="53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starts off a chain of forms.</a:t>
            </a:r>
            <a:endParaRPr sz="1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Google Shape;164;p29"/>
          <p:cNvSpPr txBox="1"/>
          <p:nvPr/>
        </p:nvSpPr>
        <p:spPr>
          <a:xfrm>
            <a:off x="228881" y="1714514"/>
            <a:ext cx="8375400" cy="877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After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the student has agreed a placement with an employer,</a:t>
            </a:r>
            <a:b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they need to log into their Unifrog account to log the Placement. </a:t>
            </a:r>
            <a:endParaRPr/>
          </a:p>
        </p:txBody>
      </p:sp>
      <p:sp>
        <p:nvSpPr>
          <p:cNvPr id="165" name="Google Shape;165;p29"/>
          <p:cNvSpPr txBox="1"/>
          <p:nvPr/>
        </p:nvSpPr>
        <p:spPr>
          <a:xfrm>
            <a:off x="241148" y="2994425"/>
            <a:ext cx="6023700" cy="1569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After the student completes the first form:</a:t>
            </a:r>
            <a:endParaRPr sz="1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indent="-323850">
              <a:lnSpc>
                <a:spcPct val="150000"/>
              </a:lnSpc>
              <a:buClr>
                <a:schemeClr val="dk1"/>
              </a:buClr>
              <a:buSzPts val="1500"/>
              <a:buFont typeface="Open Sans"/>
              <a:buChar char="●"/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system emails the employer to complete their form</a:t>
            </a:r>
            <a:endParaRPr sz="1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indent="-323850">
              <a:lnSpc>
                <a:spcPct val="150000"/>
              </a:lnSpc>
              <a:buClr>
                <a:schemeClr val="dk1"/>
              </a:buClr>
              <a:buSzPts val="1500"/>
              <a:buFont typeface="Open Sans"/>
              <a:buChar char="●"/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parent/guardian form comes next</a:t>
            </a:r>
            <a:endParaRPr sz="1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indent="-323850">
              <a:lnSpc>
                <a:spcPct val="150000"/>
              </a:lnSpc>
              <a:buClr>
                <a:schemeClr val="dk1"/>
              </a:buClr>
              <a:buSzPts val="1500"/>
              <a:buFont typeface="Open Sans"/>
              <a:buChar char="●"/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school/college completes their permission form </a:t>
            </a:r>
            <a:endParaRPr sz="1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0"/>
          <p:cNvSpPr/>
          <p:nvPr/>
        </p:nvSpPr>
        <p:spPr>
          <a:xfrm>
            <a:off x="296375" y="1702325"/>
            <a:ext cx="7810800" cy="1653900"/>
          </a:xfrm>
          <a:prstGeom prst="roundRect">
            <a:avLst>
              <a:gd name="adj" fmla="val 10404"/>
            </a:avLst>
          </a:prstGeom>
          <a:solidFill>
            <a:srgbClr val="FFD5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30"/>
          <p:cNvSpPr/>
          <p:nvPr/>
        </p:nvSpPr>
        <p:spPr>
          <a:xfrm>
            <a:off x="296375" y="3505483"/>
            <a:ext cx="7810800" cy="1653900"/>
          </a:xfrm>
          <a:prstGeom prst="roundRect">
            <a:avLst>
              <a:gd name="adj" fmla="val 10404"/>
            </a:avLst>
          </a:prstGeom>
          <a:solidFill>
            <a:srgbClr val="C9F0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30"/>
          <p:cNvSpPr txBox="1">
            <a:spLocks noGrp="1"/>
          </p:cNvSpPr>
          <p:nvPr>
            <p:ph type="title"/>
          </p:nvPr>
        </p:nvSpPr>
        <p:spPr>
          <a:xfrm>
            <a:off x="244483" y="1110225"/>
            <a:ext cx="2107500" cy="501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68575" bIns="34275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2400"/>
            </a:pPr>
            <a:r>
              <a:rPr lang="en" sz="2400" b="1">
                <a:latin typeface="Open Sans"/>
                <a:ea typeface="Open Sans"/>
                <a:cs typeface="Open Sans"/>
                <a:sym typeface="Open Sans"/>
              </a:rPr>
              <a:t>Next steps</a:t>
            </a:r>
            <a:endParaRPr/>
          </a:p>
        </p:txBody>
      </p:sp>
      <p:sp>
        <p:nvSpPr>
          <p:cNvPr id="174" name="Google Shape;174;p30"/>
          <p:cNvSpPr/>
          <p:nvPr/>
        </p:nvSpPr>
        <p:spPr>
          <a:xfrm>
            <a:off x="328025" y="2222741"/>
            <a:ext cx="7521000" cy="8442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0" rIns="68575" bIns="34275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1500" b="1">
                <a:latin typeface="Open Sans"/>
                <a:ea typeface="Open Sans"/>
                <a:cs typeface="Open Sans"/>
                <a:sym typeface="Open Sans"/>
              </a:rPr>
              <a:t>        </a:t>
            </a: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Agree a placement with an employer.</a:t>
            </a:r>
            <a:r>
              <a:rPr lang="en" sz="15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  <a:p>
            <a:pPr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</a:pP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        L</a:t>
            </a:r>
            <a:r>
              <a:rPr lang="en" sz="15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og the information on the Unifrog plac</a:t>
            </a: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ements tool</a:t>
            </a:r>
            <a:r>
              <a:rPr lang="en" sz="15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Google Shape;175;p30"/>
          <p:cNvSpPr/>
          <p:nvPr/>
        </p:nvSpPr>
        <p:spPr>
          <a:xfrm>
            <a:off x="328025" y="3988289"/>
            <a:ext cx="8221200" cy="12012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0" rIns="68575" bIns="34275" anchor="ctr" anchorCtr="0">
            <a:noAutofit/>
          </a:bodyPr>
          <a:lstStyle/>
          <a:p>
            <a:pPr>
              <a:lnSpc>
                <a:spcPct val="150000"/>
              </a:lnSpc>
            </a:pPr>
            <a:br>
              <a:rPr lang="en" sz="1500" b="1" dirty="0"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500" b="1" dirty="0">
                <a:latin typeface="Open Sans"/>
                <a:ea typeface="Open Sans"/>
                <a:cs typeface="Open Sans"/>
                <a:sym typeface="Open Sans"/>
              </a:rPr>
              <a:t>        </a:t>
            </a:r>
            <a:r>
              <a:rPr lang="en" sz="15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Support your child to source a placement. Encourage them to log it on Unifrog. </a:t>
            </a:r>
            <a:endParaRPr sz="150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>
              <a:lnSpc>
                <a:spcPct val="150000"/>
              </a:lnSpc>
              <a:spcBef>
                <a:spcPts val="1600"/>
              </a:spcBef>
            </a:pPr>
            <a:r>
              <a:rPr lang="en" sz="1500" dirty="0">
                <a:latin typeface="Open Sans"/>
                <a:ea typeface="Open Sans"/>
                <a:cs typeface="Open Sans"/>
                <a:sym typeface="Open Sans"/>
              </a:rPr>
              <a:t>        </a:t>
            </a:r>
            <a:r>
              <a:rPr lang="en" sz="15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Look out for an email from Unifrog once the student and the employer have</a:t>
            </a:r>
            <a:br>
              <a:rPr lang="en" sz="1500" dirty="0"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500" dirty="0">
                <a:latin typeface="Open Sans"/>
                <a:ea typeface="Open Sans"/>
                <a:cs typeface="Open Sans"/>
                <a:sym typeface="Open Sans"/>
              </a:rPr>
              <a:t>        </a:t>
            </a:r>
            <a:r>
              <a:rPr lang="en" sz="15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completed their forms. </a:t>
            </a:r>
            <a:endParaRPr sz="150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</a:pP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76" name="Google Shape;176;p30"/>
          <p:cNvGrpSpPr/>
          <p:nvPr/>
        </p:nvGrpSpPr>
        <p:grpSpPr>
          <a:xfrm>
            <a:off x="390561" y="2214829"/>
            <a:ext cx="296266" cy="296266"/>
            <a:chOff x="3061450" y="0"/>
            <a:chExt cx="5143501" cy="5143501"/>
          </a:xfrm>
        </p:grpSpPr>
        <p:sp>
          <p:nvSpPr>
            <p:cNvPr id="177" name="Google Shape;177;p30"/>
            <p:cNvSpPr/>
            <p:nvPr/>
          </p:nvSpPr>
          <p:spPr>
            <a:xfrm>
              <a:off x="3555525" y="473250"/>
              <a:ext cx="4197000" cy="4197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5275" tIns="5275" rIns="5275" bIns="5275" anchor="ctr" anchorCtr="0">
              <a:noAutofit/>
            </a:bodyPr>
            <a:lstStyle/>
            <a:p>
              <a:pPr algn="ctr"/>
              <a:endParaRPr sz="10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78" name="Google Shape;178;p30" title="circle-check-filled-svgrepo-com (2).pn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061450" y="0"/>
              <a:ext cx="5143501" cy="51435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9" name="Google Shape;179;p30"/>
          <p:cNvGrpSpPr/>
          <p:nvPr/>
        </p:nvGrpSpPr>
        <p:grpSpPr>
          <a:xfrm>
            <a:off x="390561" y="2754996"/>
            <a:ext cx="296266" cy="296266"/>
            <a:chOff x="3061450" y="0"/>
            <a:chExt cx="5143501" cy="5143501"/>
          </a:xfrm>
        </p:grpSpPr>
        <p:sp>
          <p:nvSpPr>
            <p:cNvPr id="180" name="Google Shape;180;p30"/>
            <p:cNvSpPr/>
            <p:nvPr/>
          </p:nvSpPr>
          <p:spPr>
            <a:xfrm>
              <a:off x="3555525" y="473250"/>
              <a:ext cx="4197000" cy="4197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5275" tIns="5275" rIns="5275" bIns="5275" anchor="ctr" anchorCtr="0">
              <a:noAutofit/>
            </a:bodyPr>
            <a:lstStyle/>
            <a:p>
              <a:pPr algn="ctr"/>
              <a:endParaRPr sz="10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81" name="Google Shape;181;p30" title="circle-check-filled-svgrepo-com (2).pn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061450" y="0"/>
              <a:ext cx="5143501" cy="51435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2" name="Google Shape;182;p30"/>
          <p:cNvGrpSpPr/>
          <p:nvPr/>
        </p:nvGrpSpPr>
        <p:grpSpPr>
          <a:xfrm>
            <a:off x="390561" y="3902240"/>
            <a:ext cx="296266" cy="296266"/>
            <a:chOff x="3061450" y="0"/>
            <a:chExt cx="5143501" cy="5143501"/>
          </a:xfrm>
        </p:grpSpPr>
        <p:sp>
          <p:nvSpPr>
            <p:cNvPr id="183" name="Google Shape;183;p30"/>
            <p:cNvSpPr/>
            <p:nvPr/>
          </p:nvSpPr>
          <p:spPr>
            <a:xfrm>
              <a:off x="3555525" y="473250"/>
              <a:ext cx="4197000" cy="4197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5275" tIns="5275" rIns="5275" bIns="5275" anchor="ctr" anchorCtr="0">
              <a:noAutofit/>
            </a:bodyPr>
            <a:lstStyle/>
            <a:p>
              <a:pPr algn="ctr"/>
              <a:endParaRPr sz="10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84" name="Google Shape;184;p30" title="circle-check-filled-svgrepo-com (2).pn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061450" y="0"/>
              <a:ext cx="5143501" cy="51435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5" name="Google Shape;185;p30"/>
          <p:cNvGrpSpPr/>
          <p:nvPr/>
        </p:nvGrpSpPr>
        <p:grpSpPr>
          <a:xfrm>
            <a:off x="390561" y="4437625"/>
            <a:ext cx="296266" cy="296266"/>
            <a:chOff x="3061450" y="0"/>
            <a:chExt cx="5143501" cy="5143501"/>
          </a:xfrm>
        </p:grpSpPr>
        <p:sp>
          <p:nvSpPr>
            <p:cNvPr id="186" name="Google Shape;186;p30"/>
            <p:cNvSpPr/>
            <p:nvPr/>
          </p:nvSpPr>
          <p:spPr>
            <a:xfrm>
              <a:off x="3555525" y="473250"/>
              <a:ext cx="4197000" cy="4197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5275" tIns="5275" rIns="5275" bIns="5275" anchor="ctr" anchorCtr="0">
              <a:noAutofit/>
            </a:bodyPr>
            <a:lstStyle/>
            <a:p>
              <a:pPr algn="ctr"/>
              <a:endParaRPr sz="10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87" name="Google Shape;187;p30" title="circle-check-filled-svgrepo-com (2).pn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061450" y="0"/>
              <a:ext cx="5143501" cy="51435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8" name="Google Shape;188;p30"/>
          <p:cNvSpPr txBox="1"/>
          <p:nvPr/>
        </p:nvSpPr>
        <p:spPr>
          <a:xfrm>
            <a:off x="276686" y="1702080"/>
            <a:ext cx="3000000" cy="736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50000"/>
              </a:lnSpc>
              <a:spcAft>
                <a:spcPts val="1600"/>
              </a:spcAft>
            </a:pP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Students</a:t>
            </a:r>
            <a:endParaRPr/>
          </a:p>
        </p:txBody>
      </p:sp>
      <p:sp>
        <p:nvSpPr>
          <p:cNvPr id="189" name="Google Shape;189;p30"/>
          <p:cNvSpPr txBox="1"/>
          <p:nvPr/>
        </p:nvSpPr>
        <p:spPr>
          <a:xfrm>
            <a:off x="228884" y="3495718"/>
            <a:ext cx="3000000" cy="736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50000"/>
              </a:lnSpc>
              <a:spcAft>
                <a:spcPts val="1600"/>
              </a:spcAft>
            </a:pP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Parents/caregivers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/>
          <p:nvPr/>
        </p:nvSpPr>
        <p:spPr>
          <a:xfrm>
            <a:off x="334625" y="4423094"/>
            <a:ext cx="7084200" cy="762000"/>
          </a:xfrm>
          <a:prstGeom prst="roundRect">
            <a:avLst>
              <a:gd name="adj" fmla="val 16667"/>
            </a:avLst>
          </a:prstGeom>
          <a:solidFill>
            <a:srgbClr val="FFD5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/>
          </p:nvPr>
        </p:nvSpPr>
        <p:spPr>
          <a:xfrm>
            <a:off x="244486" y="1110235"/>
            <a:ext cx="8696700" cy="501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68575" bIns="34275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rgbClr val="D93EAD"/>
              </a:buClr>
              <a:buSzPts val="2400"/>
            </a:pPr>
            <a:r>
              <a:rPr lang="en" sz="2400" b="1">
                <a:latin typeface="Open Sans"/>
                <a:ea typeface="Open Sans"/>
                <a:cs typeface="Open Sans"/>
                <a:sym typeface="Open Sans"/>
              </a:rPr>
              <a:t>More info</a:t>
            </a:r>
            <a:endParaRPr/>
          </a:p>
        </p:txBody>
      </p:sp>
      <p:sp>
        <p:nvSpPr>
          <p:cNvPr id="197" name="Google Shape;197;p31"/>
          <p:cNvSpPr txBox="1"/>
          <p:nvPr/>
        </p:nvSpPr>
        <p:spPr>
          <a:xfrm>
            <a:off x="812212" y="1776951"/>
            <a:ext cx="6297600" cy="415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Unifrog have created </a:t>
            </a: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 set of guides about placements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5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here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sz="15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8" name="Google Shape;198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64966" y="1851259"/>
            <a:ext cx="1769442" cy="1655895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1"/>
          <p:cNvSpPr txBox="1"/>
          <p:nvPr/>
        </p:nvSpPr>
        <p:spPr>
          <a:xfrm>
            <a:off x="7231177" y="3389876"/>
            <a:ext cx="1617900" cy="583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625" tIns="29800" rIns="59625" bIns="29800" anchor="t" anchorCtr="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" sz="1478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Scan the QR to</a:t>
            </a:r>
            <a:br>
              <a:rPr lang="en" sz="1478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478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see all guides</a:t>
            </a:r>
            <a:endParaRPr sz="956"/>
          </a:p>
        </p:txBody>
      </p:sp>
      <p:sp>
        <p:nvSpPr>
          <p:cNvPr id="200" name="Google Shape;200;p31"/>
          <p:cNvSpPr txBox="1"/>
          <p:nvPr/>
        </p:nvSpPr>
        <p:spPr>
          <a:xfrm>
            <a:off x="525425" y="4423095"/>
            <a:ext cx="6042900" cy="877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Pro tip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 check out the apprenticeships tool on Unifrog to research local employers who may be open to hosting a placement. </a:t>
            </a:r>
            <a:endParaRPr sz="15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1" name="Google Shape;201;p31"/>
          <p:cNvSpPr txBox="1"/>
          <p:nvPr/>
        </p:nvSpPr>
        <p:spPr>
          <a:xfrm>
            <a:off x="812212" y="2341676"/>
            <a:ext cx="6297600" cy="761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" sz="15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This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is the best guide to start with</a:t>
            </a:r>
            <a:b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(it includes </a:t>
            </a: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 short animation of how the whole process works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).</a:t>
            </a:r>
            <a:endParaRPr sz="15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2" name="Google Shape;202;p31"/>
          <p:cNvSpPr txBox="1"/>
          <p:nvPr/>
        </p:nvSpPr>
        <p:spPr>
          <a:xfrm>
            <a:off x="812212" y="3252900"/>
            <a:ext cx="6297600" cy="761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" sz="15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Next, we recommend looking at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5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this guide</a:t>
            </a:r>
            <a:b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(it’s all about </a:t>
            </a: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how to help your child to find a placement)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5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3" name="Google Shape;203;p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50977" y="4312994"/>
            <a:ext cx="1382400" cy="982200"/>
          </a:xfrm>
          <a:prstGeom prst="roundRect">
            <a:avLst>
              <a:gd name="adj" fmla="val 7203"/>
            </a:avLst>
          </a:prstGeom>
          <a:noFill/>
          <a:ln>
            <a:noFill/>
          </a:ln>
        </p:spPr>
      </p:pic>
      <p:pic>
        <p:nvPicPr>
          <p:cNvPr id="204" name="Google Shape;204;p31" title="1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27250" y="1776951"/>
            <a:ext cx="300000" cy="3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31" title="2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27250" y="2352398"/>
            <a:ext cx="300000" cy="3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1" title="3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27250" y="3254062"/>
            <a:ext cx="300000" cy="3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2D3F8-053B-4307-BEAD-C33184C12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b="1" dirty="0">
                <a:effectLst/>
                <a:latin typeface="Aptos"/>
                <a:ea typeface="Calibri" panose="020F0502020204030204" pitchFamily="34" charset="0"/>
                <a:cs typeface="Calibri" panose="020F0502020204030204" pitchFamily="34" charset="0"/>
              </a:rPr>
              <a:t>Better career decision‑making</a:t>
            </a:r>
            <a:br>
              <a:rPr lang="en-GB" sz="4400" dirty="0">
                <a:effectLst/>
                <a:latin typeface="Aptos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2B73C-645A-4123-A5C8-322AFB7C7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254" y="1173707"/>
            <a:ext cx="8729360" cy="5377217"/>
          </a:xfrm>
        </p:spPr>
        <p:txBody>
          <a:bodyPr>
            <a:normAutofit/>
          </a:bodyPr>
          <a:lstStyle/>
          <a:p>
            <a:r>
              <a:rPr lang="en-GB" sz="1800" dirty="0">
                <a:effectLst/>
                <a:ea typeface="Cambria" panose="02040503050406030204" pitchFamily="18" charset="0"/>
                <a:cs typeface="Calibri" panose="020F0502020204030204" pitchFamily="34" charset="0"/>
              </a:rPr>
              <a:t>Experiencing different workplaces and roles helps students discover what they enjoy and what they don’t. This leads to more informed choices about subjects, pathways, and future careers.</a:t>
            </a:r>
          </a:p>
          <a:p>
            <a:r>
              <a:rPr lang="en-GB" sz="1800" dirty="0">
                <a:ea typeface="Cambria" panose="02040503050406030204" pitchFamily="18" charset="0"/>
                <a:cs typeface="Calibri" panose="020F0502020204030204" pitchFamily="34" charset="0"/>
              </a:rPr>
              <a:t>Students should also think about the skills they are developing:</a:t>
            </a:r>
            <a:r>
              <a:rPr lang="en-GB" sz="1800" dirty="0">
                <a:effectLst/>
                <a:ea typeface="Cambria" panose="02040503050406030204" pitchFamily="18" charset="0"/>
                <a:cs typeface="Calibri" panose="020F0502020204030204" pitchFamily="34" charset="0"/>
              </a:rPr>
              <a:t>   Communication, Teamwork, </a:t>
            </a:r>
            <a:r>
              <a:rPr lang="en-GB" sz="1800" dirty="0">
                <a:ea typeface="Cambria" panose="02040503050406030204" pitchFamily="18" charset="0"/>
                <a:cs typeface="Calibri" panose="020F0502020204030204" pitchFamily="34" charset="0"/>
              </a:rPr>
              <a:t>Problem Solving, Time Management, Digital Literacy.</a:t>
            </a:r>
            <a:endParaRPr lang="en-GB" sz="1800" dirty="0">
              <a:effectLst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800" b="1">
                <a:effectLst/>
                <a:ea typeface="Cambria" panose="02040503050406030204" pitchFamily="18" charset="0"/>
                <a:cs typeface="Calibri" panose="020F0502020204030204" pitchFamily="34" charset="0"/>
              </a:rPr>
              <a:t>These </a:t>
            </a:r>
            <a:r>
              <a:rPr lang="en-GB" sz="1800" b="1" dirty="0">
                <a:effectLst/>
                <a:ea typeface="Cambria" panose="02040503050406030204" pitchFamily="18" charset="0"/>
                <a:cs typeface="Calibri" panose="020F0502020204030204" pitchFamily="34" charset="0"/>
              </a:rPr>
              <a:t>skills are consistently linked to higher employability and better long‑</a:t>
            </a:r>
            <a:r>
              <a:rPr lang="en-GB" sz="1800" b="1">
                <a:effectLst/>
                <a:ea typeface="Cambria" panose="02040503050406030204" pitchFamily="18" charset="0"/>
                <a:cs typeface="Calibri" panose="020F0502020204030204" pitchFamily="34" charset="0"/>
              </a:rPr>
              <a:t>term </a:t>
            </a:r>
            <a:r>
              <a:rPr lang="en-GB" sz="1800" b="1">
                <a:ea typeface="Cambria" panose="02040503050406030204" pitchFamily="18" charset="0"/>
                <a:cs typeface="Calibri" panose="020F0502020204030204" pitchFamily="34" charset="0"/>
              </a:rPr>
              <a:t>ou</a:t>
            </a:r>
            <a:r>
              <a:rPr lang="en-GB" sz="1800" b="1">
                <a:effectLst/>
                <a:ea typeface="Cambria" panose="02040503050406030204" pitchFamily="18" charset="0"/>
                <a:cs typeface="Calibri" panose="020F0502020204030204" pitchFamily="34" charset="0"/>
              </a:rPr>
              <a:t>tcomes</a:t>
            </a:r>
            <a:r>
              <a:rPr lang="en-GB" sz="1800" b="1" dirty="0">
                <a:effectLst/>
                <a:ea typeface="Cambria" panose="02040503050406030204" pitchFamily="18" charset="0"/>
                <a:cs typeface="Calibri" panose="020F0502020204030204" pitchFamily="34" charset="0"/>
              </a:rPr>
              <a:t>.</a:t>
            </a:r>
          </a:p>
          <a:p>
            <a:r>
              <a:rPr lang="en-GB" sz="1800" b="1" dirty="0">
                <a:effectLst/>
                <a:ea typeface="Cambria" panose="02040503050406030204" pitchFamily="18" charset="0"/>
                <a:cs typeface="Calibri" panose="020F0502020204030204" pitchFamily="34" charset="0"/>
              </a:rPr>
              <a:t>Stronger connections with employers - </a:t>
            </a:r>
            <a:r>
              <a:rPr lang="en-GB" sz="1800" dirty="0">
                <a:effectLst/>
                <a:ea typeface="Cambria" panose="02040503050406030204" pitchFamily="18" charset="0"/>
                <a:cs typeface="Calibri" panose="020F0502020204030204" pitchFamily="34" charset="0"/>
              </a:rPr>
              <a:t>Modern work experience emphasises real interaction with professionals rather than passive observation. This builds networks, boosts confidence, and gives students insight into workplace culture.</a:t>
            </a:r>
          </a:p>
          <a:p>
            <a:r>
              <a:rPr lang="en-GB" sz="1800" b="1" dirty="0">
                <a:effectLst/>
                <a:ea typeface="Cambria" panose="02040503050406030204" pitchFamily="18" charset="0"/>
                <a:cs typeface="Calibri" panose="020F0502020204030204" pitchFamily="34" charset="0"/>
              </a:rPr>
              <a:t>A more realistic understanding of the workplace -</a:t>
            </a:r>
            <a:r>
              <a:rPr lang="en-GB" sz="1800" dirty="0">
                <a:effectLst/>
                <a:ea typeface="Cambria" panose="02040503050406030204" pitchFamily="18" charset="0"/>
                <a:cs typeface="Calibri" panose="020F0502020204030204" pitchFamily="34" charset="0"/>
              </a:rPr>
              <a:t>The modern approach to work experience ensures young people engage in meaningful activities that reflect real work, giving them a clearer sense of what a job or sector is actually like.</a:t>
            </a:r>
          </a:p>
          <a:p>
            <a:r>
              <a:rPr lang="en-GB" sz="1800" dirty="0">
                <a:effectLst/>
                <a:ea typeface="Cambria" panose="02040503050406030204" pitchFamily="18" charset="0"/>
                <a:cs typeface="Calibri" panose="020F0502020204030204" pitchFamily="34" charset="0"/>
                <a:hlinkClick r:id="rId2"/>
              </a:rPr>
              <a:t>https://careers.sphs.uk.com</a:t>
            </a:r>
            <a:endParaRPr lang="en-GB" sz="1800" dirty="0">
              <a:effectLst/>
              <a:ea typeface="Cambria" panose="02040503050406030204" pitchFamily="18" charset="0"/>
              <a:cs typeface="Calibri" panose="020F0502020204030204" pitchFamily="34" charset="0"/>
            </a:endParaRPr>
          </a:p>
          <a:p>
            <a:endParaRPr lang="en-GB" sz="1800" dirty="0">
              <a:effectLst/>
              <a:latin typeface="Aptos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effectLst/>
              <a:latin typeface="Aptos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</p:txBody>
      </p:sp>
      <p:pic>
        <p:nvPicPr>
          <p:cNvPr id="5" name="Picture 2" descr="SPHS Careers Bulletin">
            <a:extLst>
              <a:ext uri="{FF2B5EF4-FFF2-40B4-BE49-F238E27FC236}">
                <a16:creationId xmlns:a16="http://schemas.microsoft.com/office/drawing/2014/main" id="{026D9CF6-0204-4D63-A2FA-567CE07745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642" y="5947834"/>
            <a:ext cx="238125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6788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448A0-F99E-4C9D-AEAA-35009E7BB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Important Dates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EDB03A-F331-487F-91C5-59F01B42C9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b="1" u="sng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036302"/>
                </a:solidFill>
              </a:rPr>
              <a:t>All forms to log in to </a:t>
            </a:r>
            <a:r>
              <a:rPr lang="en-GB" dirty="0" err="1">
                <a:solidFill>
                  <a:srgbClr val="036302"/>
                </a:solidFill>
              </a:rPr>
              <a:t>Unifrog</a:t>
            </a:r>
            <a:r>
              <a:rPr lang="en-GB" dirty="0">
                <a:solidFill>
                  <a:srgbClr val="036302"/>
                </a:solidFill>
              </a:rPr>
              <a:t> </a:t>
            </a:r>
            <a:r>
              <a:rPr lang="en-GB" dirty="0">
                <a:solidFill>
                  <a:srgbClr val="FFC000"/>
                </a:solidFill>
              </a:rPr>
              <a:t>12</a:t>
            </a:r>
            <a:r>
              <a:rPr lang="en-GB" baseline="30000" dirty="0">
                <a:solidFill>
                  <a:srgbClr val="FFC000"/>
                </a:solidFill>
              </a:rPr>
              <a:t>th</a:t>
            </a:r>
            <a:r>
              <a:rPr lang="en-GB" dirty="0">
                <a:solidFill>
                  <a:srgbClr val="FFC000"/>
                </a:solidFill>
              </a:rPr>
              <a:t> &amp; 13</a:t>
            </a:r>
            <a:r>
              <a:rPr lang="en-GB" baseline="30000" dirty="0">
                <a:solidFill>
                  <a:srgbClr val="FFC000"/>
                </a:solidFill>
              </a:rPr>
              <a:t>th</a:t>
            </a:r>
            <a:r>
              <a:rPr lang="en-GB" dirty="0">
                <a:solidFill>
                  <a:srgbClr val="FFC000"/>
                </a:solidFill>
              </a:rPr>
              <a:t> January 2026 </a:t>
            </a:r>
          </a:p>
          <a:p>
            <a:r>
              <a:rPr lang="en-GB" dirty="0">
                <a:solidFill>
                  <a:srgbClr val="036302"/>
                </a:solidFill>
              </a:rPr>
              <a:t>All forms to begin to complete booklets week commencing </a:t>
            </a:r>
            <a:r>
              <a:rPr lang="en-GB" dirty="0">
                <a:solidFill>
                  <a:srgbClr val="FFC000"/>
                </a:solidFill>
              </a:rPr>
              <a:t>2</a:t>
            </a:r>
            <a:r>
              <a:rPr lang="en-GB" baseline="30000" dirty="0">
                <a:solidFill>
                  <a:srgbClr val="FFC000"/>
                </a:solidFill>
              </a:rPr>
              <a:t>nd</a:t>
            </a:r>
            <a:r>
              <a:rPr lang="en-GB" dirty="0">
                <a:solidFill>
                  <a:srgbClr val="FFC000"/>
                </a:solidFill>
              </a:rPr>
              <a:t> February </a:t>
            </a:r>
          </a:p>
          <a:p>
            <a:r>
              <a:rPr lang="en-GB" dirty="0">
                <a:solidFill>
                  <a:srgbClr val="036302"/>
                </a:solidFill>
              </a:rPr>
              <a:t>All placements to be added to </a:t>
            </a:r>
            <a:r>
              <a:rPr lang="en-GB" dirty="0" err="1">
                <a:solidFill>
                  <a:srgbClr val="036302"/>
                </a:solidFill>
              </a:rPr>
              <a:t>Unifrog</a:t>
            </a:r>
            <a:r>
              <a:rPr lang="en-GB" dirty="0">
                <a:solidFill>
                  <a:srgbClr val="036302"/>
                </a:solidFill>
              </a:rPr>
              <a:t> </a:t>
            </a:r>
            <a:r>
              <a:rPr lang="en-GB" dirty="0">
                <a:solidFill>
                  <a:srgbClr val="FFC000"/>
                </a:solidFill>
              </a:rPr>
              <a:t>Friday 20</a:t>
            </a:r>
            <a:r>
              <a:rPr lang="en-GB" baseline="30000" dirty="0">
                <a:solidFill>
                  <a:srgbClr val="FFC000"/>
                </a:solidFill>
              </a:rPr>
              <a:t>th</a:t>
            </a:r>
            <a:r>
              <a:rPr lang="en-GB" dirty="0">
                <a:solidFill>
                  <a:srgbClr val="FFC000"/>
                </a:solidFill>
              </a:rPr>
              <a:t> March </a:t>
            </a:r>
          </a:p>
          <a:p>
            <a:r>
              <a:rPr lang="en-GB" dirty="0">
                <a:solidFill>
                  <a:srgbClr val="036302"/>
                </a:solidFill>
              </a:rPr>
              <a:t>All placements to be approved by parents </a:t>
            </a:r>
            <a:r>
              <a:rPr lang="en-GB" dirty="0">
                <a:solidFill>
                  <a:srgbClr val="FFC000"/>
                </a:solidFill>
              </a:rPr>
              <a:t>3</a:t>
            </a:r>
            <a:r>
              <a:rPr lang="en-GB" baseline="30000" dirty="0">
                <a:solidFill>
                  <a:srgbClr val="FFC000"/>
                </a:solidFill>
              </a:rPr>
              <a:t>rd</a:t>
            </a:r>
            <a:r>
              <a:rPr lang="en-GB" dirty="0">
                <a:solidFill>
                  <a:srgbClr val="FFC000"/>
                </a:solidFill>
              </a:rPr>
              <a:t> April </a:t>
            </a:r>
          </a:p>
          <a:p>
            <a:r>
              <a:rPr lang="en-GB" dirty="0">
                <a:solidFill>
                  <a:srgbClr val="036302"/>
                </a:solidFill>
              </a:rPr>
              <a:t>Work experience dates </a:t>
            </a:r>
            <a:r>
              <a:rPr lang="en-GB" dirty="0">
                <a:solidFill>
                  <a:srgbClr val="FFC000"/>
                </a:solidFill>
              </a:rPr>
              <a:t>29</a:t>
            </a:r>
            <a:r>
              <a:rPr lang="en-GB" baseline="30000" dirty="0">
                <a:solidFill>
                  <a:srgbClr val="FFC000"/>
                </a:solidFill>
              </a:rPr>
              <a:t>th</a:t>
            </a:r>
            <a:r>
              <a:rPr lang="en-GB" dirty="0">
                <a:solidFill>
                  <a:srgbClr val="FFC000"/>
                </a:solidFill>
              </a:rPr>
              <a:t> June -3</a:t>
            </a:r>
            <a:r>
              <a:rPr lang="en-GB" baseline="30000" dirty="0">
                <a:solidFill>
                  <a:srgbClr val="FFC000"/>
                </a:solidFill>
              </a:rPr>
              <a:t>rd</a:t>
            </a:r>
            <a:r>
              <a:rPr lang="en-GB" dirty="0">
                <a:solidFill>
                  <a:srgbClr val="FFC000"/>
                </a:solidFill>
              </a:rPr>
              <a:t> July 2026</a:t>
            </a:r>
          </a:p>
          <a:p>
            <a:endParaRPr lang="en-GB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n-GB" dirty="0">
                <a:solidFill>
                  <a:srgbClr val="FFC000"/>
                </a:solidFill>
              </a:rPr>
              <a:t>School website, School Information, Work Experience Y10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5942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F7ABF-4663-43D6-8897-6484B145A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14282"/>
            <a:ext cx="9144000" cy="873457"/>
          </a:xfrm>
        </p:spPr>
        <p:txBody>
          <a:bodyPr/>
          <a:lstStyle/>
          <a:p>
            <a:pPr algn="ctr"/>
            <a:r>
              <a:rPr lang="en-GB" dirty="0"/>
              <a:t>Thank you for listening  </a:t>
            </a:r>
          </a:p>
        </p:txBody>
      </p:sp>
    </p:spTree>
    <p:extLst>
      <p:ext uri="{BB962C8B-B14F-4D97-AF65-F5344CB8AC3E}">
        <p14:creationId xmlns:p14="http://schemas.microsoft.com/office/powerpoint/2010/main" val="2135246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F3978-D806-477A-9F47-904210B0A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do work experience?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5AFFCF-B65F-4F05-B013-4227DC556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00B050"/>
                </a:solidFill>
                <a:ea typeface="Cambria" panose="02040503050406030204" pitchFamily="18" charset="0"/>
                <a:cs typeface="Arial Bold"/>
                <a:sym typeface="Arial Bold"/>
              </a:rPr>
              <a:t>To crack the </a:t>
            </a:r>
            <a:r>
              <a:rPr lang="en-US" sz="4000" b="1" dirty="0">
                <a:solidFill>
                  <a:srgbClr val="FFC000"/>
                </a:solidFill>
                <a:ea typeface="Cambria" panose="02040503050406030204" pitchFamily="18" charset="0"/>
                <a:cs typeface="Arial Bold"/>
                <a:sym typeface="Arial Bold"/>
              </a:rPr>
              <a:t>“Chicken &amp; Egg” </a:t>
            </a:r>
            <a:r>
              <a:rPr lang="en-US" sz="2800" b="1" dirty="0">
                <a:solidFill>
                  <a:srgbClr val="00B050"/>
                </a:solidFill>
                <a:ea typeface="Cambria" panose="02040503050406030204" pitchFamily="18" charset="0"/>
                <a:cs typeface="Arial Bold"/>
                <a:sym typeface="Arial Bold"/>
              </a:rPr>
              <a:t>problem – can’t get a job with out experience – can’t get experience without a job.</a:t>
            </a:r>
          </a:p>
          <a:p>
            <a:pPr marL="0" indent="0">
              <a:buNone/>
            </a:pPr>
            <a:endParaRPr lang="en-GB" dirty="0">
              <a:ea typeface="Cambria" panose="02040503050406030204" pitchFamily="18" charset="0"/>
            </a:endParaRPr>
          </a:p>
          <a:p>
            <a:pPr marL="0" indent="0" algn="ctr">
              <a:buNone/>
            </a:pPr>
            <a:r>
              <a:rPr lang="en-GB" dirty="0">
                <a:solidFill>
                  <a:srgbClr val="00B050"/>
                </a:solidFill>
                <a:ea typeface="Cambria" panose="02040503050406030204" pitchFamily="18" charset="0"/>
              </a:rPr>
              <a:t>Statutory Requirement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1720F9-3455-4464-82B4-9B46C2BEB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533" y="3691319"/>
            <a:ext cx="5096933" cy="316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48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38627-1FA0-425F-95EC-2FF0C2CFB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Why Year 10?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499AF-BDDE-4B85-8BD7-E3D6B86B63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28700" indent="-457200"/>
            <a:r>
              <a:rPr lang="en-US" sz="2800" b="1" dirty="0">
                <a:solidFill>
                  <a:srgbClr val="FFC000"/>
                </a:solidFill>
                <a:ea typeface="Cambria" panose="02040503050406030204" pitchFamily="18" charset="0"/>
                <a:cs typeface="Arial Bold"/>
                <a:sym typeface="Arial Bold"/>
              </a:rPr>
              <a:t>Learn what they </a:t>
            </a:r>
            <a:r>
              <a:rPr lang="en-US" sz="2800" b="1" dirty="0">
                <a:solidFill>
                  <a:srgbClr val="00B050"/>
                </a:solidFill>
                <a:ea typeface="Cambria" panose="02040503050406030204" pitchFamily="18" charset="0"/>
                <a:cs typeface="Arial Bold"/>
                <a:sym typeface="Arial Bold"/>
              </a:rPr>
              <a:t>like</a:t>
            </a:r>
            <a:r>
              <a:rPr lang="en-US" sz="2800" b="1" dirty="0">
                <a:solidFill>
                  <a:srgbClr val="FFC000"/>
                </a:solidFill>
                <a:ea typeface="Cambria" panose="02040503050406030204" pitchFamily="18" charset="0"/>
                <a:cs typeface="Arial Bold"/>
                <a:sym typeface="Arial Bold"/>
              </a:rPr>
              <a:t> or perhaps they don’t like!</a:t>
            </a:r>
          </a:p>
          <a:p>
            <a:pPr marL="1028700" indent="-457200"/>
            <a:r>
              <a:rPr lang="en-US" sz="2800" b="1" dirty="0">
                <a:solidFill>
                  <a:srgbClr val="FFC000"/>
                </a:solidFill>
                <a:ea typeface="Cambria" panose="02040503050406030204" pitchFamily="18" charset="0"/>
                <a:cs typeface="Arial Bold"/>
                <a:sym typeface="Arial Bold"/>
              </a:rPr>
              <a:t>The </a:t>
            </a:r>
            <a:r>
              <a:rPr lang="en-US" sz="2800" b="1" dirty="0">
                <a:solidFill>
                  <a:srgbClr val="00B050"/>
                </a:solidFill>
                <a:ea typeface="Cambria" panose="02040503050406030204" pitchFamily="18" charset="0"/>
                <a:cs typeface="Arial Bold"/>
                <a:sym typeface="Arial Bold"/>
              </a:rPr>
              <a:t>expectation</a:t>
            </a:r>
            <a:r>
              <a:rPr lang="en-US" sz="2800" b="1" dirty="0">
                <a:solidFill>
                  <a:srgbClr val="FFC000"/>
                </a:solidFill>
                <a:ea typeface="Cambria" panose="02040503050406030204" pitchFamily="18" charset="0"/>
                <a:cs typeface="Arial Bold"/>
                <a:sym typeface="Arial Bold"/>
              </a:rPr>
              <a:t> is that they will have had work experience before they apply for certain university courses – Vet, Doctor, Engineer, Teacher</a:t>
            </a:r>
          </a:p>
          <a:p>
            <a:pPr marL="1028700" indent="-457200"/>
            <a:r>
              <a:rPr lang="en-US" sz="2800" b="1" dirty="0">
                <a:solidFill>
                  <a:srgbClr val="FFC000"/>
                </a:solidFill>
                <a:ea typeface="Cambria" panose="02040503050406030204" pitchFamily="18" charset="0"/>
                <a:cs typeface="Arial Bold"/>
                <a:sym typeface="Arial Bold"/>
              </a:rPr>
              <a:t>Source of </a:t>
            </a:r>
            <a:r>
              <a:rPr lang="en-US" sz="2800" b="1" dirty="0">
                <a:solidFill>
                  <a:srgbClr val="00B050"/>
                </a:solidFill>
                <a:ea typeface="Cambria" panose="02040503050406030204" pitchFamily="18" charset="0"/>
                <a:cs typeface="Arial Bold"/>
                <a:sym typeface="Arial Bold"/>
              </a:rPr>
              <a:t>examples</a:t>
            </a:r>
            <a:r>
              <a:rPr lang="en-US" sz="2800" b="1" dirty="0">
                <a:solidFill>
                  <a:srgbClr val="FFC000"/>
                </a:solidFill>
                <a:ea typeface="Cambria" panose="02040503050406030204" pitchFamily="18" charset="0"/>
                <a:cs typeface="Arial Bold"/>
                <a:sym typeface="Arial Bold"/>
              </a:rPr>
              <a:t> for their CV / Interview questions – ‘Tell me about a time when…..’</a:t>
            </a:r>
          </a:p>
          <a:p>
            <a:endParaRPr lang="en-GB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421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70DEF-497C-45FA-9B52-F51EC5F36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D5A8E-112F-45DA-A167-AEFEC36071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567" y="873457"/>
            <a:ext cx="8729360" cy="537721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At the end of Year 10</a:t>
            </a:r>
          </a:p>
          <a:p>
            <a:r>
              <a:rPr lang="en-GB" dirty="0">
                <a:solidFill>
                  <a:srgbClr val="00B050"/>
                </a:solidFill>
              </a:rPr>
              <a:t>29</a:t>
            </a:r>
            <a:r>
              <a:rPr lang="en-GB" baseline="30000" dirty="0">
                <a:solidFill>
                  <a:srgbClr val="00B050"/>
                </a:solidFill>
              </a:rPr>
              <a:t>th</a:t>
            </a:r>
            <a:r>
              <a:rPr lang="en-GB" dirty="0">
                <a:solidFill>
                  <a:srgbClr val="00B050"/>
                </a:solidFill>
              </a:rPr>
              <a:t> June -3</a:t>
            </a:r>
            <a:r>
              <a:rPr lang="en-GB" baseline="30000" dirty="0">
                <a:solidFill>
                  <a:srgbClr val="00B050"/>
                </a:solidFill>
              </a:rPr>
              <a:t>rd</a:t>
            </a:r>
            <a:r>
              <a:rPr lang="en-GB" dirty="0">
                <a:solidFill>
                  <a:srgbClr val="00B050"/>
                </a:solidFill>
              </a:rPr>
              <a:t> July 2026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>
                <a:solidFill>
                  <a:srgbClr val="FFC000"/>
                </a:solidFill>
              </a:rPr>
              <a:t>Attendance is compulsory </a:t>
            </a:r>
            <a:r>
              <a:rPr lang="en-GB" dirty="0">
                <a:solidFill>
                  <a:srgbClr val="00B050"/>
                </a:solidFill>
              </a:rPr>
              <a:t>either at placement or at school (</a:t>
            </a:r>
            <a:r>
              <a:rPr lang="en-GB" u="sng" dirty="0">
                <a:solidFill>
                  <a:srgbClr val="FFC000"/>
                </a:solidFill>
              </a:rPr>
              <a:t>work experience is better!</a:t>
            </a:r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86ADBF-7F94-401A-8070-D1E1A3988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9307" y="3786181"/>
            <a:ext cx="3366506" cy="268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797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483D4-8E4E-43FD-8B8D-B02861B15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51647"/>
            <a:ext cx="9144000" cy="873457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>
                <a:solidFill>
                  <a:srgbClr val="FFC000"/>
                </a:solidFill>
                <a:latin typeface="Arial Bold"/>
                <a:ea typeface="Arial Bold"/>
                <a:cs typeface="Arial Bold"/>
                <a:sym typeface="Arial Bold"/>
              </a:rPr>
              <a:t>Work Experience: Golden Rule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E6DBD4-2AC9-45F0-BF47-68F2E8860E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320" y="2384612"/>
            <a:ext cx="8729360" cy="4166312"/>
          </a:xfrm>
        </p:spPr>
        <p:txBody>
          <a:bodyPr/>
          <a:lstStyle/>
          <a:p>
            <a:pPr marL="0" indent="0" algn="ctr">
              <a:buNone/>
            </a:pPr>
            <a:r>
              <a:rPr lang="en-GB" u="sng" dirty="0">
                <a:solidFill>
                  <a:srgbClr val="00B050"/>
                </a:solidFill>
              </a:rPr>
              <a:t>All work experience is GOOD work experience </a:t>
            </a:r>
          </a:p>
        </p:txBody>
      </p:sp>
    </p:spTree>
    <p:extLst>
      <p:ext uri="{BB962C8B-B14F-4D97-AF65-F5344CB8AC3E}">
        <p14:creationId xmlns:p14="http://schemas.microsoft.com/office/powerpoint/2010/main" val="4232213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AD107-0BF9-4735-91CA-D6055BEDA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3A29C-2D85-435D-8CDF-D52FD7C4A4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28700" indent="-457200"/>
            <a:r>
              <a:rPr lang="en-US" sz="2800" b="1" dirty="0">
                <a:solidFill>
                  <a:srgbClr val="00B050"/>
                </a:solidFill>
                <a:ea typeface="Cambria" panose="02040503050406030204" pitchFamily="18" charset="0"/>
                <a:cs typeface="Arial Bold"/>
                <a:sym typeface="Arial Bold"/>
              </a:rPr>
              <a:t>The more relevant to their future career the better.</a:t>
            </a:r>
          </a:p>
          <a:p>
            <a:pPr marL="1028700" indent="-457200"/>
            <a:r>
              <a:rPr lang="en-US" sz="2800" b="1" dirty="0">
                <a:solidFill>
                  <a:srgbClr val="00B050"/>
                </a:solidFill>
                <a:ea typeface="Cambria" panose="02040503050406030204" pitchFamily="18" charset="0"/>
                <a:cs typeface="Arial Bold"/>
                <a:sym typeface="Arial Bold"/>
              </a:rPr>
              <a:t>Think of </a:t>
            </a:r>
            <a:r>
              <a:rPr lang="en-US" sz="2800" b="1" dirty="0">
                <a:solidFill>
                  <a:srgbClr val="FFC000"/>
                </a:solidFill>
                <a:ea typeface="Cambria" panose="02040503050406030204" pitchFamily="18" charset="0"/>
                <a:cs typeface="Arial Bold"/>
                <a:sym typeface="Arial Bold"/>
              </a:rPr>
              <a:t>related careers </a:t>
            </a:r>
            <a:r>
              <a:rPr lang="en-US" sz="2800" b="1" dirty="0">
                <a:solidFill>
                  <a:srgbClr val="00B050"/>
                </a:solidFill>
                <a:ea typeface="Cambria" panose="02040503050406030204" pitchFamily="18" charset="0"/>
                <a:cs typeface="Arial Bold"/>
                <a:sym typeface="Arial Bold"/>
              </a:rPr>
              <a:t>with similar skills e.g. the police are unlikely to offer work experience so think of jobs that use the same skill set.</a:t>
            </a:r>
          </a:p>
          <a:p>
            <a:pPr marL="1028700" indent="-457200"/>
            <a:r>
              <a:rPr lang="en-US" sz="2800" b="1" dirty="0">
                <a:solidFill>
                  <a:srgbClr val="00B050"/>
                </a:solidFill>
                <a:ea typeface="Cambria" panose="02040503050406030204" pitchFamily="18" charset="0"/>
                <a:cs typeface="Arial Bold"/>
                <a:sym typeface="Arial Bold"/>
              </a:rPr>
              <a:t>They don’t need to stay in Gloucestershire. </a:t>
            </a:r>
          </a:p>
          <a:p>
            <a:pPr marL="1028700" indent="-457200"/>
            <a:r>
              <a:rPr lang="en-US" sz="2800" b="1" dirty="0">
                <a:solidFill>
                  <a:srgbClr val="00B050"/>
                </a:solidFill>
                <a:ea typeface="Cambria" panose="02040503050406030204" pitchFamily="18" charset="0"/>
                <a:cs typeface="Arial Bold"/>
                <a:sym typeface="Arial Bold"/>
              </a:rPr>
              <a:t>Encourage them to Be brave…. If you don’t ask….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3128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56ABD-2A78-4C74-A374-71516A688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1761D-69D5-49F9-954E-7F0520C04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FFC000"/>
                </a:solidFill>
              </a:rPr>
              <a:t>Step 1: </a:t>
            </a:r>
            <a:r>
              <a:rPr lang="en-GB" dirty="0">
                <a:solidFill>
                  <a:srgbClr val="00B050"/>
                </a:solidFill>
              </a:rPr>
              <a:t>Students need to identify a work placement and make contact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z="3500" dirty="0">
                <a:solidFill>
                  <a:srgbClr val="00B050"/>
                </a:solidFill>
              </a:rPr>
              <a:t>Face to Face</a:t>
            </a:r>
          </a:p>
          <a:p>
            <a:pPr marL="0" indent="0" algn="ctr">
              <a:buNone/>
            </a:pPr>
            <a:r>
              <a:rPr lang="en-GB" sz="3500" dirty="0">
                <a:solidFill>
                  <a:srgbClr val="00B050"/>
                </a:solidFill>
              </a:rPr>
              <a:t>Phone Call</a:t>
            </a:r>
          </a:p>
          <a:p>
            <a:pPr marL="0" indent="0" algn="ctr">
              <a:buNone/>
            </a:pPr>
            <a:r>
              <a:rPr lang="en-GB" sz="3500" dirty="0">
                <a:solidFill>
                  <a:srgbClr val="00B050"/>
                </a:solidFill>
              </a:rPr>
              <a:t>Email</a:t>
            </a:r>
          </a:p>
          <a:p>
            <a:pPr marL="0" indent="0" algn="ctr">
              <a:buNone/>
            </a:pPr>
            <a:r>
              <a:rPr lang="en-GB" sz="3500" dirty="0">
                <a:solidFill>
                  <a:srgbClr val="00B050"/>
                </a:solidFill>
              </a:rPr>
              <a:t>Letter </a:t>
            </a:r>
          </a:p>
          <a:p>
            <a:pPr marL="0" indent="0" algn="ctr">
              <a:buNone/>
            </a:pPr>
            <a:endParaRPr lang="en-GB" sz="35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124F3B-3079-474F-BCF4-EE7F0E9ED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9129" y="4309748"/>
            <a:ext cx="30480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890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8BF75-EEE1-4A41-A80E-36C1EF53D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0E83A-7B8B-4928-BD73-FC3C2AE345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FFC000"/>
                </a:solidFill>
              </a:rPr>
              <a:t>Step 2: </a:t>
            </a:r>
            <a:r>
              <a:rPr lang="en-GB" dirty="0">
                <a:solidFill>
                  <a:srgbClr val="00B050"/>
                </a:solidFill>
              </a:rPr>
              <a:t>Students need to complete the </a:t>
            </a:r>
            <a:r>
              <a:rPr lang="en-GB" dirty="0" err="1">
                <a:solidFill>
                  <a:srgbClr val="00B050"/>
                </a:solidFill>
              </a:rPr>
              <a:t>Unifrog</a:t>
            </a:r>
            <a:r>
              <a:rPr lang="en-GB" dirty="0">
                <a:solidFill>
                  <a:srgbClr val="00B050"/>
                </a:solidFill>
              </a:rPr>
              <a:t> form found in their booklet and also on the school website(emailed to all Y10 students and parents).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05A717-B71C-4F9F-96CB-D5AD95BC34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12" y="2749472"/>
            <a:ext cx="5217460" cy="2934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828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9C1FA-354F-412A-AC9E-03E2221A3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876F3-9D47-4762-80D4-985F4BD08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FFC000"/>
                </a:solidFill>
              </a:rPr>
              <a:t>Step 3: </a:t>
            </a:r>
            <a:r>
              <a:rPr lang="en-GB" dirty="0">
                <a:solidFill>
                  <a:srgbClr val="00B050"/>
                </a:solidFill>
              </a:rPr>
              <a:t>Students MUST log it on </a:t>
            </a:r>
            <a:r>
              <a:rPr lang="en-GB" dirty="0" err="1">
                <a:solidFill>
                  <a:srgbClr val="00B050"/>
                </a:solidFill>
              </a:rPr>
              <a:t>Unifrog</a:t>
            </a:r>
            <a:endParaRPr lang="en-GB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D12747-88FD-4887-8A75-DA179B295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0468" y="2015229"/>
            <a:ext cx="5846212" cy="31610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8223D55-17DF-4496-8A6A-53899A54D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594958" flipH="1">
            <a:off x="530144" y="3349916"/>
            <a:ext cx="2585824" cy="257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80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L Power Point Template (002) [Read-Only]" id="{62C6E46E-D9F2-43DD-B73F-1BFFD8D8E9D2}" vid="{85384D12-1A54-4F5D-A53E-B894B554B12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TL Power Point Template (002)</Template>
  <TotalTime>924</TotalTime>
  <Words>865</Words>
  <Application>Microsoft Office PowerPoint</Application>
  <PresentationFormat>On-screen Show (4:3)</PresentationFormat>
  <Paragraphs>85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Aptos</vt:lpstr>
      <vt:lpstr>Arial</vt:lpstr>
      <vt:lpstr>Arial Bold</vt:lpstr>
      <vt:lpstr>Calibri</vt:lpstr>
      <vt:lpstr>Calibri Light</vt:lpstr>
      <vt:lpstr>Cambria</vt:lpstr>
      <vt:lpstr>Open Sans</vt:lpstr>
      <vt:lpstr>Wingdings</vt:lpstr>
      <vt:lpstr>Office Theme</vt:lpstr>
      <vt:lpstr>Careers and Work Related Learning Year 10 </vt:lpstr>
      <vt:lpstr>Why do work experience? </vt:lpstr>
      <vt:lpstr>Why Year 10?</vt:lpstr>
      <vt:lpstr>When?</vt:lpstr>
      <vt:lpstr>Work Experience: Golden Rule </vt:lpstr>
      <vt:lpstr>Where?</vt:lpstr>
      <vt:lpstr>Process </vt:lpstr>
      <vt:lpstr>Process</vt:lpstr>
      <vt:lpstr>Process </vt:lpstr>
      <vt:lpstr>What is Unifrog?</vt:lpstr>
      <vt:lpstr>Important information</vt:lpstr>
      <vt:lpstr>What is Unifrog? </vt:lpstr>
      <vt:lpstr>Using the Unifrog Placements tool</vt:lpstr>
      <vt:lpstr>Next steps</vt:lpstr>
      <vt:lpstr>More info</vt:lpstr>
      <vt:lpstr>Better career decision‑making </vt:lpstr>
      <vt:lpstr>Important Dates </vt:lpstr>
      <vt:lpstr>Thank you for listening  </vt:lpstr>
    </vt:vector>
  </TitlesOfParts>
  <Company>St Peters RC High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KS5 Study Skills</dc:title>
  <dc:creator>Roche, Sarah</dc:creator>
  <cp:lastModifiedBy>Bhaiyat, Fatima</cp:lastModifiedBy>
  <cp:revision>85</cp:revision>
  <cp:lastPrinted>2026-01-29T10:16:44Z</cp:lastPrinted>
  <dcterms:created xsi:type="dcterms:W3CDTF">2018-09-13T18:05:18Z</dcterms:created>
  <dcterms:modified xsi:type="dcterms:W3CDTF">2026-01-29T13:56:06Z</dcterms:modified>
</cp:coreProperties>
</file>